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1"/>
  </p:notesMasterIdLst>
  <p:handoutMasterIdLst>
    <p:handoutMasterId r:id="rId22"/>
  </p:handoutMasterIdLst>
  <p:sldIdLst>
    <p:sldId id="290" r:id="rId6"/>
    <p:sldId id="285" r:id="rId7"/>
    <p:sldId id="265" r:id="rId8"/>
    <p:sldId id="292" r:id="rId9"/>
    <p:sldId id="294" r:id="rId10"/>
    <p:sldId id="295" r:id="rId11"/>
    <p:sldId id="296" r:id="rId12"/>
    <p:sldId id="297" r:id="rId13"/>
    <p:sldId id="299" r:id="rId14"/>
    <p:sldId id="300" r:id="rId15"/>
    <p:sldId id="301" r:id="rId16"/>
    <p:sldId id="302" r:id="rId17"/>
    <p:sldId id="303" r:id="rId18"/>
    <p:sldId id="304" r:id="rId19"/>
    <p:sldId id="305" r:id="rId20"/>
  </p:sldIdLst>
  <p:sldSz cx="12188825" cy="6858000"/>
  <p:notesSz cx="6797675" cy="992822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6" autoAdjust="0"/>
  </p:normalViewPr>
  <p:slideViewPr>
    <p:cSldViewPr showGuides="1">
      <p:cViewPr>
        <p:scale>
          <a:sx n="110" d="100"/>
          <a:sy n="110" d="100"/>
        </p:scale>
        <p:origin x="576" y="21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A8D7CD-8991-473A-98DD-9481C69F516C}" type="datetime1">
              <a:rPr lang="ru-RU" smtClean="0"/>
              <a:t>20.02.2018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89E2E-5006-462F-9CFF-40BE8892199F}" type="datetime1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123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97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054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53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103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46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8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30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68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70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69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579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24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496C0B-B31D-497F-9CE4-6E431D417F46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F7D0D-9C0B-42C0-9BF9-5FB54A607EF4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E89C5-D85E-4904-A3B3-21A025A36710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11985678" y="3175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2188825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94683" y="6391276"/>
            <a:ext cx="1177406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207380" y="2419350"/>
            <a:ext cx="1177406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147" y="152400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88119" y="2114550"/>
            <a:ext cx="812588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Овал 13"/>
          <p:cNvSpPr/>
          <p:nvPr/>
        </p:nvSpPr>
        <p:spPr>
          <a:xfrm>
            <a:off x="5815086" y="2209800"/>
            <a:ext cx="558654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324" y="2819400"/>
            <a:ext cx="8532178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162" y="381000"/>
            <a:ext cx="10360501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BDE74-A158-4CF2-85DE-44653744C54E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789692" y="2198689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CFC010-F024-4322-80F8-0CA2D58BFD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5296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02231" y="1527048"/>
            <a:ext cx="11335607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F1BD1-E483-4870-8C98-7649AA193F9E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15085" y="1027114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BE8B85-6F43-4A57-A10A-FAC82FB505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8529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11985678" y="1905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203147" y="2286000"/>
            <a:ext cx="11774066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207380" y="142875"/>
            <a:ext cx="11774066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94683" y="6391276"/>
            <a:ext cx="1177406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03147" y="152400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203147" y="2438400"/>
            <a:ext cx="1177406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88119" y="2114550"/>
            <a:ext cx="812588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Овал 13"/>
          <p:cNvSpPr/>
          <p:nvPr/>
        </p:nvSpPr>
        <p:spPr>
          <a:xfrm>
            <a:off x="5815086" y="2209800"/>
            <a:ext cx="558654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4093" y="2743200"/>
            <a:ext cx="863798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833" y="533400"/>
            <a:ext cx="10360501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3A20-F372-4CF3-9A91-269D39D916B8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89692" y="2198689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06A53E-51BF-4901-9FDD-73C7229079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322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6081716" y="1576388"/>
            <a:ext cx="12697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231" y="228600"/>
            <a:ext cx="11376237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02231" y="1371600"/>
            <a:ext cx="5383398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399133" y="1371600"/>
            <a:ext cx="5383398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7719590" y="6410326"/>
            <a:ext cx="405870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1644B-36EC-4BD4-9BD9-270C3D671E2A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7C08F5-C19F-4546-9BDF-127322600E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1032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6094413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2188825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11985678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203147" y="1371600"/>
            <a:ext cx="11774066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4683" y="6391275"/>
            <a:ext cx="11774066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203147" y="1279525"/>
            <a:ext cx="1177406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3147" y="155575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688119" y="955675"/>
            <a:ext cx="812588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7" name="Овал 16"/>
          <p:cNvSpPr/>
          <p:nvPr/>
        </p:nvSpPr>
        <p:spPr>
          <a:xfrm>
            <a:off x="5815086" y="1050925"/>
            <a:ext cx="558654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231" y="1524000"/>
            <a:ext cx="5385514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86777" y="1524000"/>
            <a:ext cx="5387630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402231" y="2471383"/>
            <a:ext cx="5387461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6399133" y="2471383"/>
            <a:ext cx="5383398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D1804-043B-4731-8A18-1D9D36C7CE21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6294" y="6410326"/>
            <a:ext cx="477395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789692" y="1042989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90CDF9-6AF4-49EB-B863-7F4A4605B8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5891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8A86D-3869-4D7E-B272-2D477CC22F24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789692" y="1036639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576882-F910-4316-A798-F69BC292A3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290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1"/>
            <a:ext cx="12188825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11985678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94683" y="6391276"/>
            <a:ext cx="1177406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03147" y="158750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7160-65BE-4ED1-BD8E-46D197EC6A7C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688119" y="6324601"/>
            <a:ext cx="812588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D6CA12E-1C1C-46DB-90D2-35EE67F7A9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5854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3147" y="152400"/>
            <a:ext cx="11774066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11985678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1"/>
            <a:ext cx="12188825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203147" y="609600"/>
            <a:ext cx="3656648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03147" y="152400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203147" y="533400"/>
            <a:ext cx="1177406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26750" y="228600"/>
            <a:ext cx="812588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Овал 13"/>
          <p:cNvSpPr/>
          <p:nvPr/>
        </p:nvSpPr>
        <p:spPr>
          <a:xfrm>
            <a:off x="1853717" y="323850"/>
            <a:ext cx="558654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98915" y="6388101"/>
            <a:ext cx="1177406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868" y="914400"/>
            <a:ext cx="314878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7868" y="1981201"/>
            <a:ext cx="314878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4164515" y="685800"/>
            <a:ext cx="7516442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828324" y="312739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AD2D67-18EA-4360-BC0E-01F7859C56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B2C5-3313-49BB-810C-6ECE7BA48049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402062" y="6410326"/>
            <a:ext cx="450944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331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1CBF33-99D0-4B58-882B-5267B7A4CC16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203147" y="533400"/>
            <a:ext cx="1177406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11985678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3147" y="152401"/>
            <a:ext cx="11774066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147" y="609600"/>
            <a:ext cx="3656648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147" y="155575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26750" y="228600"/>
            <a:ext cx="812588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Овал 13"/>
          <p:cNvSpPr/>
          <p:nvPr/>
        </p:nvSpPr>
        <p:spPr>
          <a:xfrm>
            <a:off x="1853717" y="323850"/>
            <a:ext cx="558654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98915" y="6388101"/>
            <a:ext cx="1177406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9458" y="5029200"/>
            <a:ext cx="7821163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999458" y="609600"/>
            <a:ext cx="7821163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868" y="990600"/>
            <a:ext cx="3250353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828324" y="312739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DA5ED2-2B0D-4DEA-8D65-BB6C9BE762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7715358" y="6405564"/>
            <a:ext cx="405870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B393E-9AE5-4655-9D6A-E330C2EABEB9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402062" y="6410326"/>
            <a:ext cx="4778189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44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803B-435C-4C53-A8B4-A75BD932137F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62AFD5-09FC-4CED-A7A7-151C71DB99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5016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9344766" y="0"/>
            <a:ext cx="284405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1"/>
            <a:ext cx="12188825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4683" y="6391276"/>
            <a:ext cx="1177406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03147" y="155575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639990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116226" y="2925763"/>
            <a:ext cx="812588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2" name="Овал 11"/>
          <p:cNvSpPr/>
          <p:nvPr/>
        </p:nvSpPr>
        <p:spPr>
          <a:xfrm>
            <a:off x="9243192" y="3021013"/>
            <a:ext cx="560771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294" y="304800"/>
            <a:ext cx="8735325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4" y="304802"/>
            <a:ext cx="192989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9217799" y="3009901"/>
            <a:ext cx="609441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422522-B8C3-408B-958D-234109B986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C1378-B085-4F86-B38E-72C8CD51A682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91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F105AF-73C1-4F69-BBE7-4B515F245F84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D999AE-4496-4A50-B2C7-3CFC0508C87E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5B330E-76FE-4B0A-B62E-9DA8ADBB56B9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6039CF-334C-46F0-98D6-52EB300FDF3E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30C9EF-6ECF-471E-9B05-297DB3344CFA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5CFBC1-777C-451A-8A03-EE746BBDCB41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D312389-0A3B-4391-96D8-8E3F6108E838}" type="datetime1">
              <a:rPr lang="ru-RU" noProof="0" smtClean="0"/>
              <a:t>20.02.2018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AEAE4A8-A6E5-453E-B946-FB774B73F48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1218882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12188825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11985678" y="0"/>
            <a:ext cx="20314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80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98915" y="6388101"/>
            <a:ext cx="1177406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719590" y="6405564"/>
            <a:ext cx="4058709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0E8ED0-CBF0-4E5D-AEE0-250904DFB2BE}" type="datetimeFigureOut">
              <a:rPr lang="ru-RU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06294" y="6410326"/>
            <a:ext cx="4773956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147" y="155575"/>
            <a:ext cx="11774066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203147" y="1276350"/>
            <a:ext cx="11774066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88119" y="955675"/>
            <a:ext cx="812588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5" name="Овал 14"/>
          <p:cNvSpPr/>
          <p:nvPr/>
        </p:nvSpPr>
        <p:spPr>
          <a:xfrm>
            <a:off x="5815086" y="1050925"/>
            <a:ext cx="558654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789692" y="1039814"/>
            <a:ext cx="609441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5694A274-4665-418A-B2BA-841FAF5E9F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402062" y="228601"/>
            <a:ext cx="113762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402062" y="1524000"/>
            <a:ext cx="11376237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72343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1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2.JP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1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12.JP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7" y="252414"/>
            <a:ext cx="554355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4149726"/>
            <a:ext cx="12954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1990726" y="5589588"/>
            <a:ext cx="20732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0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Иркутская региональная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00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ассоциация работодателей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0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«Партнерство Товаропроизводителей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0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 Предпринимателей»  </a:t>
            </a:r>
          </a:p>
        </p:txBody>
      </p:sp>
      <p:pic>
        <p:nvPicPr>
          <p:cNvPr id="1434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149725"/>
            <a:ext cx="201612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4059238"/>
            <a:ext cx="211455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5014912" y="3800476"/>
            <a:ext cx="2357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>
                <a:solidFill>
                  <a:prstClr val="black"/>
                </a:solidFill>
              </a:rPr>
              <a:t>совместный областной проект</a:t>
            </a: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www.bceee.ru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7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45720" indent="0" algn="ctr" rtl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 в рамках проекта</a:t>
            </a:r>
          </a:p>
          <a:p>
            <a:pPr marL="45720" indent="0" algn="ctr" rtl="0">
              <a:buNone/>
            </a:pPr>
            <a:r>
              <a:rPr lang="en-US" sz="2800" dirty="0" smtClean="0"/>
              <a:t>17</a:t>
            </a:r>
            <a:r>
              <a:rPr lang="ru-RU" sz="2800" dirty="0" smtClean="0"/>
              <a:t> ноября 2017 г. </a:t>
            </a:r>
          </a:p>
          <a:p>
            <a:pPr marL="45720" indent="0" algn="ctr" rtl="0">
              <a:buNone/>
            </a:pPr>
            <a:r>
              <a:rPr lang="ru-RU" sz="2800" b="1" dirty="0" smtClean="0"/>
              <a:t>«День предпринимателя» </a:t>
            </a:r>
            <a:r>
              <a:rPr lang="ru-RU" sz="2800" dirty="0" smtClean="0"/>
              <a:t>на базе </a:t>
            </a:r>
            <a:r>
              <a:rPr lang="ru-RU" sz="2800" dirty="0" err="1" smtClean="0"/>
              <a:t>Хомутовской</a:t>
            </a:r>
            <a:r>
              <a:rPr lang="ru-RU" sz="2800" dirty="0" smtClean="0"/>
              <a:t> </a:t>
            </a:r>
            <a:r>
              <a:rPr lang="ru-RU" sz="2800" dirty="0" smtClean="0"/>
              <a:t>СОШ №</a:t>
            </a:r>
            <a:r>
              <a:rPr lang="ru-RU" sz="2800" dirty="0" smtClean="0"/>
              <a:t>2 Иркутского района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10 школ Иркутского района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Более 100 участников</a:t>
            </a:r>
          </a:p>
          <a:p>
            <a:pPr marL="45720" indent="0">
              <a:buNone/>
            </a:pPr>
            <a:r>
              <a:rPr lang="ru-RU" sz="2600" dirty="0" smtClean="0"/>
              <a:t>Подведение итогов районного конкурса </a:t>
            </a:r>
            <a:r>
              <a:rPr lang="ru-RU" sz="2600" dirty="0"/>
              <a:t>исследовательских </a:t>
            </a:r>
            <a:r>
              <a:rPr lang="ru-RU" sz="2600" dirty="0" smtClean="0"/>
              <a:t>работ учащихся </a:t>
            </a:r>
            <a:r>
              <a:rPr lang="ru-RU" sz="2600" b="1" dirty="0" smtClean="0"/>
              <a:t>«</a:t>
            </a:r>
            <a:r>
              <a:rPr lang="ru-RU" sz="2600" b="1" dirty="0"/>
              <a:t>Наш земляк – успешный предприниматель»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56" y="5853331"/>
            <a:ext cx="1331639" cy="998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5865209"/>
            <a:ext cx="1315803" cy="986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98" y="5861374"/>
            <a:ext cx="1328834" cy="996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37" y="5859271"/>
            <a:ext cx="1764960" cy="992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31" y="5853331"/>
            <a:ext cx="1331640" cy="998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32" y="5853331"/>
            <a:ext cx="1339559" cy="10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9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45720" indent="0" algn="ctr" rtl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 в рамках проекта</a:t>
            </a:r>
          </a:p>
          <a:p>
            <a:pPr marL="45720" indent="0" algn="ctr" rtl="0">
              <a:buNone/>
            </a:pPr>
            <a:r>
              <a:rPr lang="ru-RU" sz="2800" dirty="0" smtClean="0"/>
              <a:t>26 декабря 2017 г. </a:t>
            </a:r>
          </a:p>
          <a:p>
            <a:pPr marL="45720" indent="0" algn="ctr" rtl="0">
              <a:buNone/>
            </a:pPr>
            <a:r>
              <a:rPr lang="ru-RU" sz="2800" b="1" dirty="0" smtClean="0"/>
              <a:t>«День предпринимателя» </a:t>
            </a:r>
            <a:r>
              <a:rPr lang="ru-RU" sz="2800" dirty="0" smtClean="0"/>
              <a:t>на базе школы </a:t>
            </a:r>
          </a:p>
          <a:p>
            <a:pPr marL="45720" indent="0" algn="ctr" rtl="0">
              <a:spcBef>
                <a:spcPts val="0"/>
              </a:spcBef>
              <a:buNone/>
            </a:pPr>
            <a:r>
              <a:rPr lang="ru-RU" sz="2800" dirty="0" smtClean="0"/>
              <a:t>села Верхний </a:t>
            </a:r>
            <a:r>
              <a:rPr lang="ru-RU" sz="2800" dirty="0" err="1" smtClean="0"/>
              <a:t>Булай</a:t>
            </a:r>
            <a:r>
              <a:rPr lang="ru-RU" sz="2800" dirty="0" smtClean="0"/>
              <a:t> Черемховского района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10 школ Черемховского района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Более 80 участников</a:t>
            </a:r>
          </a:p>
          <a:p>
            <a:pPr marL="45720" indent="0">
              <a:buNone/>
            </a:pPr>
            <a:r>
              <a:rPr lang="ru-RU" sz="2600" dirty="0" smtClean="0"/>
              <a:t>Подведение итогов районного конкурса </a:t>
            </a:r>
            <a:r>
              <a:rPr lang="ru-RU" sz="2600" dirty="0"/>
              <a:t>исследовательских </a:t>
            </a:r>
            <a:r>
              <a:rPr lang="ru-RU" sz="2600" dirty="0" smtClean="0"/>
              <a:t>работ учащихся </a:t>
            </a:r>
            <a:r>
              <a:rPr lang="ru-RU" sz="2600" b="1" dirty="0" smtClean="0"/>
              <a:t>«</a:t>
            </a:r>
            <a:r>
              <a:rPr lang="ru-RU" sz="2600" b="1" dirty="0"/>
              <a:t>Наш земляк – успешный предприниматель»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5852349"/>
            <a:ext cx="1512168" cy="1005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98" y="5841555"/>
            <a:ext cx="1511601" cy="1005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84" y="5852348"/>
            <a:ext cx="1511600" cy="1005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89" y="5849779"/>
            <a:ext cx="1474138" cy="980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32" y="5849779"/>
            <a:ext cx="1458833" cy="9705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270" y="5849778"/>
            <a:ext cx="1455188" cy="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45720" indent="0" algn="ctr" rtl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Ближайшие мероприятия в рамках проекта</a:t>
            </a:r>
          </a:p>
          <a:p>
            <a:pPr marL="45720" indent="0" algn="ctr" rtl="0">
              <a:buNone/>
            </a:pPr>
            <a:r>
              <a:rPr lang="en-US" sz="2800" dirty="0" smtClean="0"/>
              <a:t>27</a:t>
            </a:r>
            <a:r>
              <a:rPr lang="ru-RU" sz="2800" dirty="0" smtClean="0"/>
              <a:t> февраля 2018 г. </a:t>
            </a:r>
          </a:p>
          <a:p>
            <a:pPr marL="45720" indent="0" algn="ctr" rtl="0">
              <a:buNone/>
            </a:pPr>
            <a:r>
              <a:rPr lang="ru-RU" sz="2800" b="1" dirty="0" smtClean="0"/>
              <a:t>«День предпринимателя» </a:t>
            </a:r>
            <a:r>
              <a:rPr lang="ru-RU" sz="2800" dirty="0" smtClean="0"/>
              <a:t>на базе </a:t>
            </a:r>
          </a:p>
          <a:p>
            <a:pPr marL="45720" indent="0" algn="ctr" rtl="0">
              <a:spcBef>
                <a:spcPts val="0"/>
              </a:spcBef>
              <a:buNone/>
            </a:pPr>
            <a:r>
              <a:rPr lang="ru-RU" sz="2800" dirty="0" smtClean="0"/>
              <a:t>«</a:t>
            </a:r>
            <a:r>
              <a:rPr lang="ru-RU" sz="2800" dirty="0" err="1" smtClean="0"/>
              <a:t>Белореченского</a:t>
            </a:r>
            <a:r>
              <a:rPr lang="ru-RU" sz="2800" dirty="0" smtClean="0"/>
              <a:t> лицея» </a:t>
            </a:r>
            <a:r>
              <a:rPr lang="ru-RU" sz="2800" dirty="0" err="1" smtClean="0"/>
              <a:t>Усольского</a:t>
            </a:r>
            <a:r>
              <a:rPr lang="ru-RU" sz="2800" dirty="0" smtClean="0"/>
              <a:t> района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10 школ </a:t>
            </a:r>
            <a:r>
              <a:rPr lang="ru-RU" sz="2800" dirty="0" err="1" smtClean="0"/>
              <a:t>Усольского</a:t>
            </a:r>
            <a:r>
              <a:rPr lang="ru-RU" sz="2800" dirty="0" smtClean="0"/>
              <a:t> района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Более 100 участников</a:t>
            </a:r>
          </a:p>
          <a:p>
            <a:pPr marL="45720" indent="0">
              <a:buNone/>
            </a:pPr>
            <a:r>
              <a:rPr lang="ru-RU" sz="2800" dirty="0" smtClean="0"/>
              <a:t>Подведение итогов районного конкурса </a:t>
            </a:r>
            <a:r>
              <a:rPr lang="ru-RU" sz="2800" dirty="0"/>
              <a:t>исследовательских </a:t>
            </a:r>
            <a:r>
              <a:rPr lang="ru-RU" sz="2800" dirty="0" smtClean="0"/>
              <a:t>работ учащихся </a:t>
            </a:r>
            <a:r>
              <a:rPr lang="ru-RU" sz="2800" b="1" dirty="0" smtClean="0"/>
              <a:t>«</a:t>
            </a:r>
            <a:r>
              <a:rPr lang="ru-RU" sz="2800" b="1" dirty="0"/>
              <a:t>Наш земляк – успешный предприниматель»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45720" indent="0" algn="ctr" rtl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Ближайшие мероприятия в рамках проекта</a:t>
            </a:r>
          </a:p>
          <a:p>
            <a:pPr marL="45720" indent="0" algn="ctr" rtl="0">
              <a:buNone/>
            </a:pPr>
            <a:r>
              <a:rPr lang="ru-RU" sz="2800" dirty="0" smtClean="0"/>
              <a:t>28 марта 2018 г. </a:t>
            </a:r>
          </a:p>
          <a:p>
            <a:pPr marL="45720" indent="0" algn="ctr" rtl="0">
              <a:buNone/>
            </a:pPr>
            <a:r>
              <a:rPr lang="ru-RU" sz="2800" b="1" dirty="0" smtClean="0"/>
              <a:t>«День предпринимателя» </a:t>
            </a:r>
            <a:r>
              <a:rPr lang="ru-RU" sz="2800" dirty="0" smtClean="0"/>
              <a:t>на базе </a:t>
            </a:r>
          </a:p>
          <a:p>
            <a:pPr marL="45720" indent="0" algn="ctr" rtl="0">
              <a:spcBef>
                <a:spcPts val="0"/>
              </a:spcBef>
              <a:buNone/>
            </a:pPr>
            <a:r>
              <a:rPr lang="ru-RU" sz="2800" dirty="0" smtClean="0"/>
              <a:t>Лицея г. Черемхово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10 школ г. Черемхово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Более 100 участников</a:t>
            </a:r>
          </a:p>
          <a:p>
            <a:pPr marL="45720" indent="0">
              <a:buNone/>
            </a:pPr>
            <a:r>
              <a:rPr lang="ru-RU" sz="2800" dirty="0" smtClean="0"/>
              <a:t>Подведение итогов городского конкурса </a:t>
            </a:r>
            <a:r>
              <a:rPr lang="ru-RU" sz="2800" dirty="0"/>
              <a:t>исследовательских </a:t>
            </a:r>
            <a:r>
              <a:rPr lang="ru-RU" sz="2800" dirty="0" smtClean="0"/>
              <a:t>работ учащихся </a:t>
            </a:r>
            <a:r>
              <a:rPr lang="ru-RU" sz="2800" b="1" dirty="0" smtClean="0"/>
              <a:t>«</a:t>
            </a:r>
            <a:r>
              <a:rPr lang="ru-RU" sz="2800" b="1" dirty="0"/>
              <a:t>Наш земляк – успешный предприниматель»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45720" indent="0" algn="ctr" rtl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Ближайшие мероприятия в рамках проекта</a:t>
            </a:r>
          </a:p>
          <a:p>
            <a:pPr marL="45720" indent="0" algn="ctr" rtl="0">
              <a:buNone/>
            </a:pPr>
            <a:r>
              <a:rPr lang="ru-RU" sz="2800" dirty="0" smtClean="0"/>
              <a:t>март – май  2018 г. </a:t>
            </a:r>
          </a:p>
          <a:p>
            <a:pPr marL="45720" indent="0" algn="ctr" rtl="0">
              <a:buNone/>
            </a:pPr>
            <a:r>
              <a:rPr lang="ru-RU" sz="2800" b="1" dirty="0" smtClean="0"/>
              <a:t>5 «Дней предпринимателя» </a:t>
            </a:r>
            <a:r>
              <a:rPr lang="ru-RU" sz="2800" dirty="0" smtClean="0"/>
              <a:t>на базе школ г. Иркутска</a:t>
            </a:r>
          </a:p>
          <a:p>
            <a:pPr marL="45720" indent="0" algn="ctr" rtl="0">
              <a:spcBef>
                <a:spcPts val="0"/>
              </a:spcBef>
              <a:buNone/>
            </a:pPr>
            <a:endParaRPr lang="ru-RU" sz="2800" dirty="0" smtClean="0"/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40 школ г. Иркутска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800" dirty="0" smtClean="0"/>
              <a:t>Более 400 участников</a:t>
            </a:r>
          </a:p>
          <a:p>
            <a:pPr marL="45720" indent="0">
              <a:buNone/>
            </a:pPr>
            <a:r>
              <a:rPr lang="ru-RU" sz="2800" dirty="0" smtClean="0"/>
              <a:t>Подведение итогов конкурсов </a:t>
            </a:r>
            <a:r>
              <a:rPr lang="ru-RU" sz="2800" dirty="0"/>
              <a:t>исследовательских </a:t>
            </a:r>
            <a:r>
              <a:rPr lang="ru-RU" sz="2800" dirty="0" smtClean="0"/>
              <a:t>работ учащихся </a:t>
            </a:r>
            <a:r>
              <a:rPr lang="ru-RU" sz="2800" b="1" dirty="0" smtClean="0"/>
              <a:t>«</a:t>
            </a:r>
            <a:r>
              <a:rPr lang="ru-RU" sz="2800" b="1" dirty="0"/>
              <a:t>Наш земляк – успешный предприниматель</a:t>
            </a:r>
            <a:r>
              <a:rPr lang="ru-RU" sz="2800" b="1" dirty="0" smtClean="0"/>
              <a:t>» </a:t>
            </a:r>
            <a:r>
              <a:rPr lang="ru-RU" sz="2800" dirty="0" smtClean="0"/>
              <a:t>в районах города Иркутска</a:t>
            </a:r>
            <a:endParaRPr lang="ru-RU" sz="2800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837828" y="1556792"/>
            <a:ext cx="9793088" cy="4912568"/>
          </a:xfrm>
        </p:spPr>
        <p:txBody>
          <a:bodyPr rtlCol="0">
            <a:normAutofit fontScale="92500" lnSpcReduction="10000"/>
          </a:bodyPr>
          <a:lstStyle/>
          <a:p>
            <a:pPr marL="45720" indent="0" algn="ctr" rtl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РАМКАХ ПРОЕКТА,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запланированные к проведению 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Байкальского университета на 2018 год: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sz="2600" dirty="0" smtClean="0"/>
              <a:t>а) областной конкурс </a:t>
            </a:r>
            <a:r>
              <a:rPr lang="ru-RU" sz="2600" dirty="0"/>
              <a:t>эссе о значении личностных качеств и компетенций предпринимателя в достижении </a:t>
            </a:r>
            <a:r>
              <a:rPr lang="ru-RU" sz="2600" dirty="0" smtClean="0"/>
              <a:t>успеха – подведение итогов 26 мая 2018 г.</a:t>
            </a:r>
            <a:endParaRPr lang="ru-RU" sz="2600" dirty="0"/>
          </a:p>
          <a:p>
            <a:pPr marL="45720" indent="0">
              <a:lnSpc>
                <a:spcPct val="100000"/>
              </a:lnSpc>
              <a:buNone/>
            </a:pPr>
            <a:r>
              <a:rPr lang="ru-RU" sz="2600" dirty="0" smtClean="0"/>
              <a:t>б) областная олимпиада </a:t>
            </a:r>
            <a:r>
              <a:rPr lang="ru-RU" sz="2600" dirty="0"/>
              <a:t>по экономике и основам </a:t>
            </a:r>
            <a:r>
              <a:rPr lang="ru-RU" sz="2600" dirty="0" smtClean="0"/>
              <a:t>предпринимательства – 17 марта 2018 г.</a:t>
            </a:r>
            <a:endParaRPr lang="ru-RU" sz="2600" dirty="0"/>
          </a:p>
          <a:p>
            <a:pPr marL="45720" indent="0">
              <a:lnSpc>
                <a:spcPct val="100000"/>
              </a:lnSpc>
              <a:buNone/>
            </a:pPr>
            <a:r>
              <a:rPr lang="ru-RU" sz="2600" dirty="0" smtClean="0"/>
              <a:t>в) региональная конференция для учащихся, </a:t>
            </a:r>
            <a:r>
              <a:rPr lang="ru-RU" sz="2600" dirty="0"/>
              <a:t>приуроченная ко Дню российского </a:t>
            </a:r>
            <a:r>
              <a:rPr lang="ru-RU" sz="2600" dirty="0" smtClean="0"/>
              <a:t>предпринимательства</a:t>
            </a:r>
            <a:r>
              <a:rPr lang="en-US" sz="2600" dirty="0" smtClean="0"/>
              <a:t> – 26 </a:t>
            </a:r>
            <a:r>
              <a:rPr lang="ru-RU" sz="2600" dirty="0" smtClean="0"/>
              <a:t>мая 2018 г.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sz="2600" dirty="0" smtClean="0"/>
              <a:t>г) областной конкурс </a:t>
            </a:r>
            <a:r>
              <a:rPr lang="ru-RU" sz="2600" dirty="0"/>
              <a:t>молодежных предпринимательских </a:t>
            </a:r>
            <a:r>
              <a:rPr lang="ru-RU" sz="2600" dirty="0" smtClean="0"/>
              <a:t>проектов – 21 апреля 2018 г.</a:t>
            </a:r>
            <a:endParaRPr lang="ru-RU" sz="2600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8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24881"/>
            <a:ext cx="12188825" cy="688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" y="261607"/>
            <a:ext cx="3456384" cy="2519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41" y="2204864"/>
            <a:ext cx="3511720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7" y="4365104"/>
            <a:ext cx="2191520" cy="1876337"/>
          </a:xfrm>
          <a:prstGeom prst="rect">
            <a:avLst/>
          </a:prstGeom>
        </p:spPr>
      </p:pic>
      <p:sp>
        <p:nvSpPr>
          <p:cNvPr id="16" name="Заголовок 12"/>
          <p:cNvSpPr txBox="1">
            <a:spLocks/>
          </p:cNvSpPr>
          <p:nvPr/>
        </p:nvSpPr>
        <p:spPr>
          <a:xfrm>
            <a:off x="2998068" y="5085184"/>
            <a:ext cx="8635945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solidFill>
                  <a:srgbClr val="3269B4"/>
                </a:solidFill>
              </a:rPr>
              <a:t/>
            </a:r>
            <a:br>
              <a:rPr lang="ru-RU" sz="2000" b="0" dirty="0" smtClean="0">
                <a:solidFill>
                  <a:srgbClr val="3269B4"/>
                </a:solidFill>
              </a:rPr>
            </a:br>
            <a:r>
              <a:rPr lang="ru-RU" sz="2000" b="0" dirty="0" smtClean="0">
                <a:solidFill>
                  <a:srgbClr val="3269B4"/>
                </a:solidFill>
              </a:rPr>
              <a:t>Союз </a:t>
            </a:r>
            <a:r>
              <a:rPr lang="ru-RU" sz="2000" b="0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«Молодые профессионалы (</a:t>
            </a:r>
            <a:r>
              <a:rPr lang="ru-RU" sz="2000" b="0" dirty="0" err="1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Ворлдскиллс</a:t>
            </a:r>
            <a:r>
              <a:rPr lang="ru-RU" sz="2000" b="0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Россия)»</a:t>
            </a:r>
            <a:r>
              <a:rPr lang="ru-RU" sz="2000" b="0" dirty="0">
                <a:solidFill>
                  <a:srgbClr val="3269B4"/>
                </a:solidFill>
              </a:rPr>
              <a:t> – официальный оператор международного некоммерческого движения </a:t>
            </a:r>
            <a:r>
              <a:rPr lang="ru-RU" sz="2000" b="0" dirty="0" err="1">
                <a:solidFill>
                  <a:srgbClr val="3269B4"/>
                </a:solidFill>
              </a:rPr>
              <a:t>WorldSkills</a:t>
            </a:r>
            <a:r>
              <a:rPr lang="ru-RU" sz="2000" b="0" dirty="0">
                <a:solidFill>
                  <a:srgbClr val="3269B4"/>
                </a:solidFill>
              </a:rPr>
              <a:t> </a:t>
            </a:r>
            <a:r>
              <a:rPr lang="ru-RU" sz="2000" b="0" dirty="0" err="1">
                <a:solidFill>
                  <a:srgbClr val="3269B4"/>
                </a:solidFill>
              </a:rPr>
              <a:t>International</a:t>
            </a:r>
            <a:endParaRPr lang="ru-RU" sz="2000" b="0" dirty="0">
              <a:solidFill>
                <a:srgbClr val="3269B4"/>
              </a:solidFill>
            </a:endParaRPr>
          </a:p>
        </p:txBody>
      </p:sp>
      <p:sp>
        <p:nvSpPr>
          <p:cNvPr id="19" name="Заголовок 12"/>
          <p:cNvSpPr txBox="1">
            <a:spLocks/>
          </p:cNvSpPr>
          <p:nvPr/>
        </p:nvSpPr>
        <p:spPr>
          <a:xfrm>
            <a:off x="117748" y="3140968"/>
            <a:ext cx="8635945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rgbClr val="3269B4"/>
                </a:solidFill>
              </a:rPr>
              <a:t>Программа </a:t>
            </a:r>
            <a:r>
              <a:rPr lang="ru-RU" sz="2000" b="0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«Ты – предприниматель»</a:t>
            </a:r>
            <a:r>
              <a:rPr lang="ru-RU" sz="2000" b="0" dirty="0">
                <a:solidFill>
                  <a:srgbClr val="3269B4"/>
                </a:solidFill>
              </a:rPr>
              <a:t> </a:t>
            </a:r>
            <a:r>
              <a:rPr lang="ru-RU" sz="2000" b="0" dirty="0" smtClean="0">
                <a:solidFill>
                  <a:srgbClr val="3269B4"/>
                </a:solidFill>
              </a:rPr>
              <a:t>– федеральный проект, направленный на развитие бизнес-инициатив и помогающий превратить идею в собственный бизнес </a:t>
            </a:r>
            <a:endParaRPr lang="ru-RU" sz="2000" b="0" dirty="0">
              <a:solidFill>
                <a:srgbClr val="3269B4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70076" y="1340768"/>
            <a:ext cx="6192688" cy="1152128"/>
          </a:xfrm>
        </p:spPr>
        <p:txBody>
          <a:bodyPr rtlCol="0">
            <a:normAutofit/>
          </a:bodyPr>
          <a:lstStyle/>
          <a:p>
            <a:pPr algn="ctr"/>
            <a:r>
              <a:rPr lang="ru-RU" sz="2000" b="0" dirty="0">
                <a:solidFill>
                  <a:srgbClr val="3269B4"/>
                </a:solidFill>
              </a:rPr>
              <a:t>Областной проект</a:t>
            </a:r>
            <a:br>
              <a:rPr lang="ru-RU" sz="2000" b="0" dirty="0">
                <a:solidFill>
                  <a:srgbClr val="3269B4"/>
                </a:solidFill>
              </a:rPr>
            </a:br>
            <a:r>
              <a:rPr lang="ru-RU" sz="2000" b="0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sz="2000" b="0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sz="2000" b="0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1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www.bceee.ru</a:t>
            </a:r>
            <a:endParaRPr lang="ru-RU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8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65212" y="2620888"/>
            <a:ext cx="8686801" cy="3688432"/>
          </a:xfrm>
        </p:spPr>
        <p:txBody>
          <a:bodyPr rtlCol="0">
            <a:normAutofit/>
          </a:bodyPr>
          <a:lstStyle/>
          <a:p>
            <a:pPr marL="45720" indent="0" algn="ctr" rtl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ПРОЕКТА:</a:t>
            </a:r>
          </a:p>
          <a:p>
            <a:pPr marL="50292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600" dirty="0" smtClean="0"/>
              <a:t>Содействие </a:t>
            </a:r>
            <a:r>
              <a:rPr lang="ru-RU" sz="2600" dirty="0"/>
              <a:t>развитию предпринимательского потенциала подрастающего поколения</a:t>
            </a:r>
            <a:endParaRPr lang="ru-RU" sz="2600" dirty="0" smtClean="0"/>
          </a:p>
          <a:p>
            <a:pPr marL="502920" indent="-457200">
              <a:buFont typeface="+mj-lt"/>
              <a:buAutoNum type="arabicPeriod"/>
            </a:pPr>
            <a:r>
              <a:rPr lang="ru-RU" sz="2600" dirty="0" smtClean="0"/>
              <a:t>Повышение </a:t>
            </a:r>
            <a:r>
              <a:rPr lang="ru-RU" sz="2600" dirty="0"/>
              <a:t>мотивации молодежи к практической предпринимательской деятельности</a:t>
            </a:r>
            <a:endParaRPr lang="ru-RU" sz="2600" dirty="0" smtClean="0"/>
          </a:p>
          <a:p>
            <a:pPr marL="502920" indent="-457200">
              <a:buFont typeface="+mj-lt"/>
              <a:buAutoNum type="arabicPeriod"/>
            </a:pPr>
            <a:r>
              <a:rPr lang="ru-RU" sz="2600" dirty="0" smtClean="0"/>
              <a:t>Содействие решению </a:t>
            </a:r>
            <a:r>
              <a:rPr lang="ru-RU" sz="2600" dirty="0"/>
              <a:t>вопросов </a:t>
            </a:r>
            <a:r>
              <a:rPr lang="ru-RU" sz="2600" dirty="0" smtClean="0"/>
              <a:t>занятости молодежи, повышения </a:t>
            </a:r>
            <a:r>
              <a:rPr lang="ru-RU" sz="2600" dirty="0"/>
              <a:t>конкурентоспособности и развития инноваций на территории </a:t>
            </a:r>
            <a:r>
              <a:rPr lang="ru-RU" sz="2600" dirty="0" smtClean="0"/>
              <a:t>Иркутской области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8" name="Объект 13"/>
          <p:cNvSpPr txBox="1">
            <a:spLocks/>
          </p:cNvSpPr>
          <p:nvPr/>
        </p:nvSpPr>
        <p:spPr>
          <a:xfrm>
            <a:off x="1099814" y="1340768"/>
            <a:ext cx="8686801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itchFamily="34" charset="0"/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МИССИЯ ПРОЕКТА:</a:t>
            </a:r>
          </a:p>
          <a:p>
            <a:pPr marL="45720" indent="0" algn="ctr">
              <a:spcBef>
                <a:spcPts val="600"/>
              </a:spcBef>
              <a:buFont typeface="Arial" pitchFamily="34" charset="0"/>
              <a:buNone/>
            </a:pPr>
            <a:r>
              <a:rPr lang="ru-RU" sz="2600" dirty="0" smtClean="0"/>
              <a:t>Формирование позитивного образа предпринимателя </a:t>
            </a:r>
          </a:p>
          <a:p>
            <a:pPr marL="4572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600" dirty="0" smtClean="0"/>
              <a:t>в сознании молодежи Иркутской области 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" indent="0" algn="ctr" rtl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РАБОТЫ: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Проведение мероприятий </a:t>
            </a:r>
            <a:r>
              <a:rPr lang="ru-RU" sz="2600" dirty="0"/>
              <a:t>информационного </a:t>
            </a:r>
            <a:r>
              <a:rPr lang="ru-RU" sz="2600" dirty="0" smtClean="0"/>
              <a:t>характера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Проведение мероприятий </a:t>
            </a:r>
            <a:r>
              <a:rPr lang="ru-RU" sz="2600" dirty="0"/>
              <a:t>образовательного характера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/>
              <a:t>Проведение мероприятий </a:t>
            </a:r>
            <a:r>
              <a:rPr lang="ru-RU" sz="2600" dirty="0" smtClean="0"/>
              <a:t>консультационного  </a:t>
            </a:r>
            <a:r>
              <a:rPr lang="ru-RU" sz="2600" dirty="0"/>
              <a:t>характера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8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" indent="0" algn="ctr" rtl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600" dirty="0" smtClean="0"/>
              <a:t>Министерство образования Иркутской области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600" dirty="0" smtClean="0"/>
              <a:t>ИРАР «Партнерство товаропроизводителей и предпринимателей»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600" dirty="0" smtClean="0"/>
              <a:t>Байкальский государственный университет </a:t>
            </a:r>
            <a:endParaRPr lang="ru-RU" sz="2600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8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45720" indent="0" algn="ctr" rtl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УЧАСТНИКОВ ПРОЕКТА</a:t>
            </a:r>
          </a:p>
          <a:p>
            <a:pPr marL="45720" indent="0" algn="ctr" rtl="0">
              <a:buNone/>
            </a:pPr>
            <a:r>
              <a:rPr lang="ru-RU" sz="2600" b="1" dirty="0" smtClean="0"/>
              <a:t>Байкальский государственный университет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600" dirty="0" smtClean="0"/>
              <a:t>Общая координация и методическое обеспечение мероприятий проекта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600" dirty="0" smtClean="0"/>
              <a:t>Согласование сроков и условий участия представителей ПТП, Министерства образования, бизнес-сообщества в мероприятиях проекта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ru-RU" sz="2600" dirty="0" smtClean="0"/>
              <a:t>Информирование населения о проекте и ходе его реализации</a:t>
            </a:r>
            <a:endParaRPr lang="ru-RU" sz="2600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6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45720" indent="0" algn="ctr" rtl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УЧАСТНИКОВ ПРОЕКТА</a:t>
            </a:r>
          </a:p>
          <a:p>
            <a:pPr marL="45720" indent="0" algn="ctr" rtl="0">
              <a:buNone/>
            </a:pPr>
            <a:r>
              <a:rPr lang="ru-RU" sz="2600" b="1" dirty="0" smtClean="0"/>
              <a:t>Министерство образования Иркутской области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Обеспечение взаимодействия </a:t>
            </a:r>
            <a:r>
              <a:rPr lang="ru-RU" sz="2600" dirty="0"/>
              <a:t>с органами местного самоуправления, </a:t>
            </a:r>
            <a:r>
              <a:rPr lang="ru-RU" sz="2600" dirty="0" smtClean="0"/>
              <a:t>образовательными организациями в рамках проекта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/>
              <a:t>Участие в образовательных и конкурсных мероприятиях проекта в качестве экспертов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/>
              <a:t>Информирование населения о проекте и ходе его реализации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600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6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45720" indent="0" algn="ctr" rtl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УЧАСТНИКОВ ПРОЕКТА</a:t>
            </a:r>
          </a:p>
          <a:p>
            <a:pPr marL="45720" indent="0" algn="ctr" rtl="0">
              <a:buNone/>
            </a:pPr>
            <a:r>
              <a:rPr lang="ru-RU" sz="2800" b="1" dirty="0" smtClean="0"/>
              <a:t>Партнерство Товаропроизводителей и Предпринимателей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Участие </a:t>
            </a:r>
            <a:r>
              <a:rPr lang="ru-RU" sz="2800" dirty="0"/>
              <a:t>в образовательных и конкурсных мероприятиях проекта в качестве </a:t>
            </a:r>
            <a:r>
              <a:rPr lang="ru-RU" sz="2800" dirty="0" smtClean="0"/>
              <a:t>экспертов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Рекомендация к участию в мероприятиях проекта предпринимателей и организаций, не являющихся членами ИРАР «ПТП» </a:t>
            </a: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Информирование населения о проекте и ходе его реализации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6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80542" y="-27384"/>
            <a:ext cx="8686801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0" dirty="0">
                <a:solidFill>
                  <a:srgbClr val="3269B4"/>
                </a:solidFill>
              </a:rPr>
              <a:t>Областной проект</a:t>
            </a:r>
            <a:br>
              <a:rPr lang="ru-RU" b="0" dirty="0">
                <a:solidFill>
                  <a:srgbClr val="3269B4"/>
                </a:solidFill>
              </a:rPr>
            </a:b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«ЛИЧНОСТЬ ПРЕДПРИНИМАТЕЛЯ. </a:t>
            </a: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</a:t>
            </a:r>
            <a:r>
              <a:rPr lang="ru-RU" dirty="0">
                <a:solidFill>
                  <a:srgbClr val="32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УСПЕХА»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65212" y="1828800"/>
            <a:ext cx="8686801" cy="4912568"/>
          </a:xfrm>
        </p:spPr>
        <p:txBody>
          <a:bodyPr rtlCol="0">
            <a:normAutofit fontScale="92500" lnSpcReduction="20000"/>
          </a:bodyPr>
          <a:lstStyle/>
          <a:p>
            <a:pPr marL="45720" indent="0" algn="ctr" rtl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РАМКАХ ПРОЕКТА,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запланированные на 2018 год:</a:t>
            </a:r>
          </a:p>
          <a:p>
            <a:pPr>
              <a:lnSpc>
                <a:spcPct val="100000"/>
              </a:lnSpc>
            </a:pPr>
            <a:r>
              <a:rPr lang="ru-RU" sz="2600" dirty="0" smtClean="0"/>
              <a:t>а</a:t>
            </a:r>
            <a:r>
              <a:rPr lang="ru-RU" sz="2600" dirty="0"/>
              <a:t>) </a:t>
            </a:r>
            <a:r>
              <a:rPr lang="ru-RU" sz="2600" dirty="0" smtClean="0"/>
              <a:t>проведение серии </a:t>
            </a:r>
            <a:r>
              <a:rPr lang="ru-RU" sz="2600" b="1" dirty="0" smtClean="0"/>
              <a:t>«Дней </a:t>
            </a:r>
            <a:r>
              <a:rPr lang="ru-RU" sz="2600" b="1" dirty="0"/>
              <a:t>предпринимателя»</a:t>
            </a:r>
            <a:r>
              <a:rPr lang="ru-RU" sz="2600" dirty="0"/>
              <a:t> в </a:t>
            </a:r>
            <a:r>
              <a:rPr lang="ru-RU" sz="2600" dirty="0" smtClean="0"/>
              <a:t>10 городах </a:t>
            </a:r>
            <a:r>
              <a:rPr lang="ru-RU" sz="2600" dirty="0"/>
              <a:t>и районах Иркутской </a:t>
            </a:r>
            <a:r>
              <a:rPr lang="ru-RU" sz="2600" dirty="0" smtClean="0"/>
              <a:t>области</a:t>
            </a:r>
            <a:endParaRPr lang="ru-RU" sz="2600" dirty="0"/>
          </a:p>
          <a:p>
            <a:pPr>
              <a:lnSpc>
                <a:spcPct val="100000"/>
              </a:lnSpc>
            </a:pPr>
            <a:r>
              <a:rPr lang="ru-RU" sz="2600" dirty="0"/>
              <a:t>б) </a:t>
            </a:r>
            <a:r>
              <a:rPr lang="ru-RU" sz="2600" dirty="0" smtClean="0"/>
              <a:t>областной конкурс </a:t>
            </a:r>
            <a:r>
              <a:rPr lang="ru-RU" sz="2600" dirty="0"/>
              <a:t>эссе о значении личностных качеств и компетенций предпринимателя в достижении </a:t>
            </a:r>
            <a:r>
              <a:rPr lang="ru-RU" sz="2600" dirty="0" smtClean="0"/>
              <a:t>успеха</a:t>
            </a:r>
            <a:endParaRPr lang="ru-RU" sz="2600" dirty="0"/>
          </a:p>
          <a:p>
            <a:pPr>
              <a:lnSpc>
                <a:spcPct val="100000"/>
              </a:lnSpc>
            </a:pPr>
            <a:r>
              <a:rPr lang="ru-RU" sz="2600" dirty="0"/>
              <a:t>в) </a:t>
            </a:r>
            <a:r>
              <a:rPr lang="ru-RU" sz="2600" dirty="0" smtClean="0"/>
              <a:t>областная олимпиада </a:t>
            </a:r>
            <a:r>
              <a:rPr lang="ru-RU" sz="2600" dirty="0"/>
              <a:t>по экономике и основам </a:t>
            </a:r>
            <a:r>
              <a:rPr lang="ru-RU" sz="2600" dirty="0" smtClean="0"/>
              <a:t>предпринимательства</a:t>
            </a:r>
            <a:endParaRPr lang="ru-RU" sz="2600" dirty="0"/>
          </a:p>
          <a:p>
            <a:pPr>
              <a:lnSpc>
                <a:spcPct val="100000"/>
              </a:lnSpc>
            </a:pPr>
            <a:r>
              <a:rPr lang="ru-RU" sz="2600" dirty="0"/>
              <a:t>г) </a:t>
            </a:r>
            <a:r>
              <a:rPr lang="ru-RU" sz="2600" dirty="0" smtClean="0"/>
              <a:t>региональная конференция для учащихся, </a:t>
            </a:r>
            <a:r>
              <a:rPr lang="ru-RU" sz="2600" dirty="0"/>
              <a:t>приуроченная ко Дню российского </a:t>
            </a:r>
            <a:r>
              <a:rPr lang="ru-RU" sz="2600" dirty="0" smtClean="0"/>
              <a:t>предпринимательства</a:t>
            </a:r>
          </a:p>
          <a:p>
            <a:pPr>
              <a:lnSpc>
                <a:spcPct val="100000"/>
              </a:lnSpc>
            </a:pPr>
            <a:r>
              <a:rPr lang="ru-RU" sz="2600" dirty="0" smtClean="0"/>
              <a:t>д) областной конкурс </a:t>
            </a:r>
            <a:r>
              <a:rPr lang="ru-RU" sz="2600" dirty="0"/>
              <a:t>молодежных предпринимательских </a:t>
            </a:r>
            <a:r>
              <a:rPr lang="ru-RU" sz="2600" dirty="0" smtClean="0"/>
              <a:t>проектов</a:t>
            </a:r>
            <a:endParaRPr lang="ru-RU" sz="2600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1872208" cy="1364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20947"/>
            <a:ext cx="1175805" cy="1175805"/>
          </a:xfrm>
          <a:prstGeom prst="rect">
            <a:avLst/>
          </a:prstGeom>
        </p:spPr>
      </p:pic>
      <p:sp>
        <p:nvSpPr>
          <p:cNvPr id="8" name="Подзаголовок 6"/>
          <p:cNvSpPr txBox="1">
            <a:spLocks/>
          </p:cNvSpPr>
          <p:nvPr/>
        </p:nvSpPr>
        <p:spPr>
          <a:xfrm>
            <a:off x="50499" y="6381327"/>
            <a:ext cx="1909930" cy="37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www.bceee.ru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Деловой контраст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70694_TF02895266.potx" id="{16432B4B-B661-4108-AF30-DE0EBB899A27}" vid="{278A82A8-3C16-41B1-979D-36A195C8C230}"/>
    </a:ext>
  </a:extLst>
</a:theme>
</file>

<file path=ppt/theme/theme2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20E13-D325-4A9E-AA7A-0D1409275EB9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80FAF7-F941-4D3E-A3C3-283A611079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F2BE50-DDB3-465B-A26E-975A276D43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контрастным дизайном (широкоэкранный формат)</Template>
  <TotalTime>298</TotalTime>
  <Words>647</Words>
  <Application>Microsoft Office PowerPoint</Application>
  <PresentationFormat>Произвольный</PresentationFormat>
  <Paragraphs>123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Arial Narrow</vt:lpstr>
      <vt:lpstr>Franklin Gothic Medium</vt:lpstr>
      <vt:lpstr>Franklin Gothic Medium Cond</vt:lpstr>
      <vt:lpstr>Georgia</vt:lpstr>
      <vt:lpstr>Times New Roman</vt:lpstr>
      <vt:lpstr>Wingdings</vt:lpstr>
      <vt:lpstr>Wingdings 2</vt:lpstr>
      <vt:lpstr>Деловой контраст 16x9</vt:lpstr>
      <vt:lpstr>Официальная</vt:lpstr>
      <vt:lpstr>Презентация PowerPoint</vt:lpstr>
      <vt:lpstr>Областной проект «ЛИЧНОСТЬ ПРЕДПРИНИМАТЕЛЯ.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  <vt:lpstr>Областной проект «ЛИЧНОСТЬ ПРЕДПРИНИМАТЕЛЯ.  ИСТОРИИ УСПЕХА»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Мозулева ЮС</dc:creator>
  <cp:lastModifiedBy>bguser</cp:lastModifiedBy>
  <cp:revision>33</cp:revision>
  <cp:lastPrinted>2018-02-20T00:49:19Z</cp:lastPrinted>
  <dcterms:created xsi:type="dcterms:W3CDTF">2017-12-24T16:26:28Z</dcterms:created>
  <dcterms:modified xsi:type="dcterms:W3CDTF">2018-02-20T00:49:24Z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